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image" Target="../media/image-1-3.png"/><Relationship Id="rId4" Type="http://schemas.openxmlformats.org/officeDocument/2006/relationships/image" Target="../media/image-1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image" Target="../media/image-11-3.png"/><Relationship Id="rId4" Type="http://schemas.openxmlformats.org/officeDocument/2006/relationships/image" Target="../media/image-11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42A84A"/>
          </a:solidFill>
          <a:ln w="12700">
            <a:solidFill>
              <a:srgbClr val="42A84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10896"/>
            <a:ext cx="20116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 OPS PH</a:t>
            </a:r>
            <a:endParaRPr lang="en-US" sz="1000" dirty="0"/>
          </a:p>
        </p:txBody>
      </p:sp>
      <p:pic>
        <p:nvPicPr>
          <p:cNvPr id="4" name="Image 0" descr="/Users/eabquina/Git/brand-guide/assets/logos/v4/lockups/techops-logo-secondary-lockup-final.sv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4360" y="502920"/>
            <a:ext cx="1965960" cy="43891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9235440" y="676656"/>
            <a:ext cx="2331720" cy="310896"/>
          </a:xfrm>
          <a:prstGeom prst="roundRect">
            <a:avLst>
              <a:gd name="adj" fmla="val 23529"/>
            </a:avLst>
          </a:prstGeom>
          <a:solidFill>
            <a:srgbClr val="42A84A">
              <a:alpha val="12000"/>
            </a:srgbClr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308592" y="749808"/>
            <a:ext cx="2185416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COMPANY PROFILE DECK</a:t>
            </a:r>
            <a:endParaRPr lang="en-US" sz="800" dirty="0"/>
          </a:p>
        </p:txBody>
      </p:sp>
      <p:sp>
        <p:nvSpPr>
          <p:cNvPr id="7" name="Shape 4"/>
          <p:cNvSpPr/>
          <p:nvPr/>
        </p:nvSpPr>
        <p:spPr>
          <a:xfrm>
            <a:off x="7315200" y="640080"/>
            <a:ext cx="4297680" cy="5349240"/>
          </a:xfrm>
          <a:prstGeom prst="roundRect">
            <a:avLst>
              <a:gd name="adj" fmla="val 2553"/>
            </a:avLst>
          </a:prstGeom>
          <a:solidFill>
            <a:srgbClr val="EAF6EB">
              <a:alpha val="80000"/>
            </a:srgbClr>
          </a:solidFill>
          <a:ln w="12700">
            <a:solidFill>
              <a:srgbClr val="42A84A">
                <a:alpha val="1800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7726680" y="1051560"/>
            <a:ext cx="3108960" cy="3108960"/>
          </a:xfrm>
          <a:prstGeom prst="arc">
            <a:avLst/>
          </a:prstGeom>
          <a:solidFill>
            <a:srgbClr val="FFFDF9">
              <a:alpha val="0"/>
            </a:srgbClr>
          </a:solidFill>
          <a:ln w="12700">
            <a:solidFill>
              <a:srgbClr val="2F7D36">
                <a:alpha val="36000"/>
              </a:srgbClr>
            </a:solidFill>
            <a:prstDash val="solid"/>
          </a:ln>
        </p:spPr>
      </p:sp>
      <p:pic>
        <p:nvPicPr>
          <p:cNvPr id="9" name="Image 1" descr="/Users/eabquina/Git/brand-guide/assets/logos/v4/variants/techops-logo-favicon.sv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3920" y="1828800"/>
            <a:ext cx="1828800" cy="18288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94360" y="1325880"/>
            <a:ext cx="53035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Operator-Trusted Digital Transformation Partner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594360" y="1719072"/>
            <a:ext cx="576072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3283A"/>
                </a:solidFill>
                <a:latin typeface="Inter Tight" pitchFamily="34" charset="0"/>
                <a:ea typeface="Inter Tight" pitchFamily="34" charset="-122"/>
                <a:cs typeface="Inter Tight" pitchFamily="34" charset="-120"/>
              </a:rPr>
              <a:t>Turn fragmented operations into systems teams can actually run on.</a:t>
            </a:r>
            <a:endParaRPr lang="en-US" sz="2800" dirty="0"/>
          </a:p>
        </p:txBody>
      </p:sp>
      <p:sp>
        <p:nvSpPr>
          <p:cNvPr id="12" name="Text 8"/>
          <p:cNvSpPr/>
          <p:nvPr/>
        </p:nvSpPr>
        <p:spPr>
          <a:xfrm>
            <a:off x="594360" y="3886200"/>
            <a:ext cx="534924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 Ops PH designs, implements, integrates, and improves practical digital operations so transformation becomes usable instead of theoretical.</a:t>
            </a:r>
            <a:endParaRPr lang="en-US" sz="1500" dirty="0"/>
          </a:p>
        </p:txBody>
      </p:sp>
      <p:sp>
        <p:nvSpPr>
          <p:cNvPr id="13" name="Text 9"/>
          <p:cNvSpPr/>
          <p:nvPr/>
        </p:nvSpPr>
        <p:spPr>
          <a:xfrm>
            <a:off x="594360" y="5166360"/>
            <a:ext cx="49377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Eladio Jose Abquina  |  CEO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el@techops.ph  |  +63 917 557 9109</a:t>
            </a:r>
            <a:endParaRPr lang="en-US" sz="1100" dirty="0"/>
          </a:p>
        </p:txBody>
      </p:sp>
      <p:sp>
        <p:nvSpPr>
          <p:cNvPr id="14" name="Text 10"/>
          <p:cNvSpPr/>
          <p:nvPr/>
        </p:nvSpPr>
        <p:spPr>
          <a:xfrm>
            <a:off x="594360" y="6419088"/>
            <a:ext cx="41148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Cover</a:t>
            </a:r>
            <a:endParaRPr lang="en-US" sz="900" dirty="0"/>
          </a:p>
        </p:txBody>
      </p:sp>
      <p:sp>
        <p:nvSpPr>
          <p:cNvPr id="15" name="Text 11"/>
          <p:cNvSpPr/>
          <p:nvPr/>
        </p:nvSpPr>
        <p:spPr>
          <a:xfrm>
            <a:off x="9966960" y="6419088"/>
            <a:ext cx="15544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techops.ph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42A84A"/>
          </a:solidFill>
          <a:ln w="12700">
            <a:solidFill>
              <a:srgbClr val="42A84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10896"/>
            <a:ext cx="20116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 OPS PH</a:t>
            </a:r>
            <a:endParaRPr lang="en-US" sz="1000" dirty="0"/>
          </a:p>
        </p:txBody>
      </p:sp>
      <p:pic>
        <p:nvPicPr>
          <p:cNvPr id="4" name="Image 0" descr="/Users/eabquina/Git/brand-guide/assets/logos/v4/lockups/techops-logo-secondary-lockup-final.sv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4360" y="502920"/>
            <a:ext cx="1965960" cy="43891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9189720" y="749808"/>
            <a:ext cx="2194560" cy="310896"/>
          </a:xfrm>
          <a:prstGeom prst="roundRect">
            <a:avLst>
              <a:gd name="adj" fmla="val 23529"/>
            </a:avLst>
          </a:prstGeom>
          <a:solidFill>
            <a:srgbClr val="42A84A">
              <a:alpha val="12000"/>
            </a:srgbClr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262872" y="822960"/>
            <a:ext cx="2048256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WHY CLIENTS CHOOSE US</a:t>
            </a:r>
            <a:endParaRPr lang="en-US" sz="800" dirty="0"/>
          </a:p>
        </p:txBody>
      </p:sp>
      <p:sp>
        <p:nvSpPr>
          <p:cNvPr id="7" name="Text 4"/>
          <p:cNvSpPr/>
          <p:nvPr/>
        </p:nvSpPr>
        <p:spPr>
          <a:xfrm>
            <a:off x="594360" y="1234440"/>
            <a:ext cx="566928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3283A"/>
                </a:solidFill>
                <a:latin typeface="Inter Tight" pitchFamily="34" charset="0"/>
                <a:ea typeface="Inter Tight" pitchFamily="34" charset="-122"/>
                <a:cs typeface="Inter Tight" pitchFamily="34" charset="-120"/>
              </a:rPr>
              <a:t>The value is in bridging operations and implementation, not in selling a tool or a generic transformation story.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731520" y="4069080"/>
            <a:ext cx="3383280" cy="1508760"/>
          </a:xfrm>
          <a:prstGeom prst="roundRect">
            <a:avLst>
              <a:gd name="adj" fmla="val 6061"/>
            </a:avLst>
          </a:prstGeom>
          <a:solidFill>
            <a:srgbClr val="EAF6EB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32688" y="4270248"/>
            <a:ext cx="298094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Closer to the work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932688" y="4581144"/>
            <a:ext cx="2980944" cy="7955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 stay close to actual workflows, approvals, bottlenecks, and reporting needs instead of hiding behind feature lists.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4389120" y="4069080"/>
            <a:ext cx="3383280" cy="1508760"/>
          </a:xfrm>
          <a:prstGeom prst="roundRect">
            <a:avLst>
              <a:gd name="adj" fmla="val 6061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590288" y="4270248"/>
            <a:ext cx="298094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Breadth with operational logic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4590288" y="4581144"/>
            <a:ext cx="2980944" cy="7955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 can work across design, implementation, integration, analytics, portals, and improvement without turning the offer into agency sprawl.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8046720" y="4069080"/>
            <a:ext cx="3383280" cy="1508760"/>
          </a:xfrm>
          <a:prstGeom prst="roundRect">
            <a:avLst>
              <a:gd name="adj" fmla="val 6061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8247888" y="4270248"/>
            <a:ext cx="298094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Accountable after go-live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8247888" y="4581144"/>
            <a:ext cx="2980944" cy="7955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 keep working toward reliability, adoption, visibility, and governance instead of treating launch as the finish line.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594360" y="6419088"/>
            <a:ext cx="41148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Why Clients Choose Us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9966960" y="6419088"/>
            <a:ext cx="15544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techops.ph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42A84A"/>
          </a:solidFill>
          <a:ln w="12700">
            <a:solidFill>
              <a:srgbClr val="42A84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10896"/>
            <a:ext cx="20116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 OPS PH</a:t>
            </a:r>
            <a:endParaRPr lang="en-US" sz="1000" dirty="0"/>
          </a:p>
        </p:txBody>
      </p:sp>
      <p:pic>
        <p:nvPicPr>
          <p:cNvPr id="4" name="Image 0" descr="/Users/eabquina/Git/brand-guide/assets/logos/v4/lockups/techops-logo-secondary-lockup-final.sv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4360" y="502920"/>
            <a:ext cx="1965960" cy="43891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543800" y="960120"/>
            <a:ext cx="3977640" cy="4663440"/>
          </a:xfrm>
          <a:prstGeom prst="roundRect">
            <a:avLst>
              <a:gd name="adj" fmla="val 2759"/>
            </a:avLst>
          </a:prstGeom>
          <a:solidFill>
            <a:srgbClr val="F2EBDD"/>
          </a:solidFill>
          <a:ln w="12700">
            <a:solidFill>
              <a:srgbClr val="D8D1C4"/>
            </a:solidFill>
            <a:prstDash val="solid"/>
          </a:ln>
        </p:spPr>
      </p:sp>
      <p:pic>
        <p:nvPicPr>
          <p:cNvPr id="6" name="Image 1" descr="/Users/eabquina/Git/brand-guide/assets/logos/v4/variants/techops-logo-favicon.sv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1080" y="1874520"/>
            <a:ext cx="1783080" cy="1783080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9189720" y="749808"/>
            <a:ext cx="2194560" cy="310896"/>
          </a:xfrm>
          <a:prstGeom prst="roundRect">
            <a:avLst>
              <a:gd name="adj" fmla="val 23529"/>
            </a:avLst>
          </a:prstGeom>
          <a:solidFill>
            <a:srgbClr val="42A84A">
              <a:alpha val="12000"/>
            </a:srgbClr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9262872" y="822960"/>
            <a:ext cx="2048256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NEXT STEP</a:t>
            </a:r>
            <a:endParaRPr lang="en-US" sz="800" dirty="0"/>
          </a:p>
        </p:txBody>
      </p:sp>
      <p:sp>
        <p:nvSpPr>
          <p:cNvPr id="9" name="Text 5"/>
          <p:cNvSpPr/>
          <p:nvPr/>
        </p:nvSpPr>
        <p:spPr>
          <a:xfrm>
            <a:off x="594360" y="1234440"/>
            <a:ext cx="566928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3283A"/>
                </a:solidFill>
                <a:latin typeface="Inter Tight" pitchFamily="34" charset="0"/>
                <a:ea typeface="Inter Tight" pitchFamily="34" charset="-122"/>
                <a:cs typeface="Inter Tight" pitchFamily="34" charset="-120"/>
              </a:rPr>
              <a:t>Start with an operations review, then confirm scope from a clearer view of the real problem.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594360" y="2743200"/>
            <a:ext cx="530352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first conversation should surface workflow friction, control gaps, visibility issues, system constraints, and where practical transformation should begin.</a:t>
            </a:r>
            <a:endParaRPr lang="en-US" sz="1500" dirty="0"/>
          </a:p>
        </p:txBody>
      </p:sp>
      <p:sp>
        <p:nvSpPr>
          <p:cNvPr id="11" name="Shape 7"/>
          <p:cNvSpPr/>
          <p:nvPr/>
        </p:nvSpPr>
        <p:spPr>
          <a:xfrm>
            <a:off x="594360" y="4572000"/>
            <a:ext cx="5029200" cy="0"/>
          </a:xfrm>
          <a:prstGeom prst="line">
            <a:avLst/>
          </a:prstGeom>
          <a:noFill/>
          <a:ln w="12700">
            <a:solidFill>
              <a:srgbClr val="D8D1C4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594360" y="4736592"/>
            <a:ext cx="246888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Eladio Jose Abquina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CEO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el@techops.ph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+63 917 557 9109</a:t>
            </a:r>
            <a:endParaRPr lang="en-US" sz="1200" dirty="0"/>
          </a:p>
        </p:txBody>
      </p:sp>
      <p:sp>
        <p:nvSpPr>
          <p:cNvPr id="13" name="Text 9"/>
          <p:cNvSpPr/>
          <p:nvPr/>
        </p:nvSpPr>
        <p:spPr>
          <a:xfrm>
            <a:off x="3154680" y="4736592"/>
            <a:ext cx="26517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ask@techops.ph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+63 908 877 2988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techops.ph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Caloocan, Metro Manila, Philippines</a:t>
            </a:r>
            <a:endParaRPr lang="en-US" sz="1200" dirty="0"/>
          </a:p>
        </p:txBody>
      </p:sp>
      <p:sp>
        <p:nvSpPr>
          <p:cNvPr id="14" name="Text 10"/>
          <p:cNvSpPr/>
          <p:nvPr/>
        </p:nvSpPr>
        <p:spPr>
          <a:xfrm>
            <a:off x="8046720" y="4343400"/>
            <a:ext cx="29260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Schedule an operations review</a:t>
            </a:r>
            <a:endParaRPr lang="en-US" sz="1300" dirty="0"/>
          </a:p>
        </p:txBody>
      </p:sp>
      <p:sp>
        <p:nvSpPr>
          <p:cNvPr id="15" name="Text 11"/>
          <p:cNvSpPr/>
          <p:nvPr/>
        </p:nvSpPr>
        <p:spPr>
          <a:xfrm>
            <a:off x="8046720" y="4681728"/>
            <a:ext cx="29260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techops.ph/contactus</a:t>
            </a:r>
            <a:endParaRPr lang="en-US" sz="1200" dirty="0"/>
          </a:p>
        </p:txBody>
      </p:sp>
      <p:sp>
        <p:nvSpPr>
          <p:cNvPr id="16" name="Text 12"/>
          <p:cNvSpPr/>
          <p:nvPr/>
        </p:nvSpPr>
        <p:spPr>
          <a:xfrm>
            <a:off x="594360" y="6419088"/>
            <a:ext cx="41148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Closing</a:t>
            </a:r>
            <a:endParaRPr lang="en-US" sz="900" dirty="0"/>
          </a:p>
        </p:txBody>
      </p:sp>
      <p:sp>
        <p:nvSpPr>
          <p:cNvPr id="17" name="Text 13"/>
          <p:cNvSpPr/>
          <p:nvPr/>
        </p:nvSpPr>
        <p:spPr>
          <a:xfrm>
            <a:off x="9966960" y="6419088"/>
            <a:ext cx="15544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techops.ph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42A84A"/>
          </a:solidFill>
          <a:ln w="12700">
            <a:solidFill>
              <a:srgbClr val="42A84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10896"/>
            <a:ext cx="20116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 OPS PH</a:t>
            </a:r>
            <a:endParaRPr lang="en-US" sz="1000" dirty="0"/>
          </a:p>
        </p:txBody>
      </p:sp>
      <p:pic>
        <p:nvPicPr>
          <p:cNvPr id="4" name="Image 0" descr="/Users/eabquina/Git/brand-guide/assets/logos/v4/lockups/techops-logo-secondary-lockup-final.sv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4360" y="502920"/>
            <a:ext cx="1965960" cy="43891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9189720" y="749808"/>
            <a:ext cx="2194560" cy="310896"/>
          </a:xfrm>
          <a:prstGeom prst="roundRect">
            <a:avLst>
              <a:gd name="adj" fmla="val 23529"/>
            </a:avLst>
          </a:prstGeom>
          <a:solidFill>
            <a:srgbClr val="42A84A">
              <a:alpha val="12000"/>
            </a:srgbClr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262872" y="822960"/>
            <a:ext cx="2048256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DECK STRUCTURE</a:t>
            </a:r>
            <a:endParaRPr lang="en-US" sz="800" dirty="0"/>
          </a:p>
        </p:txBody>
      </p:sp>
      <p:sp>
        <p:nvSpPr>
          <p:cNvPr id="7" name="Text 4"/>
          <p:cNvSpPr/>
          <p:nvPr/>
        </p:nvSpPr>
        <p:spPr>
          <a:xfrm>
            <a:off x="594360" y="1234440"/>
            <a:ext cx="566928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3283A"/>
                </a:solidFill>
                <a:latin typeface="Inter Tight" pitchFamily="34" charset="0"/>
                <a:ea typeface="Inter Tight" pitchFamily="34" charset="-122"/>
                <a:cs typeface="Inter Tight" pitchFamily="34" charset="-120"/>
              </a:rPr>
              <a:t>One modular company profile deck, with sections you can skip depending on time and audience.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594360" y="2743200"/>
            <a:ext cx="530352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same file should flex across company intro, services conversation, and operator-transformation narrative.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731520" y="3840480"/>
            <a:ext cx="5212080" cy="457200"/>
          </a:xfrm>
          <a:prstGeom prst="roundRect">
            <a:avLst>
              <a:gd name="adj" fmla="val 12000"/>
            </a:avLst>
          </a:prstGeom>
          <a:solidFill>
            <a:srgbClr val="EAF6EB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14400" y="3968496"/>
            <a:ext cx="46634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 Problem framing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731520" y="4480560"/>
            <a:ext cx="5212080" cy="457200"/>
          </a:xfrm>
          <a:prstGeom prst="roundRect">
            <a:avLst>
              <a:gd name="adj" fmla="val 12000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14400" y="4608576"/>
            <a:ext cx="46634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 Who we are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731520" y="5120640"/>
            <a:ext cx="5212080" cy="457200"/>
          </a:xfrm>
          <a:prstGeom prst="roundRect">
            <a:avLst>
              <a:gd name="adj" fmla="val 12000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14400" y="5248656"/>
            <a:ext cx="46634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3. Service architecture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731520" y="5760720"/>
            <a:ext cx="5212080" cy="457200"/>
          </a:xfrm>
          <a:prstGeom prst="roundRect">
            <a:avLst>
              <a:gd name="adj" fmla="val 12000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14400" y="5888736"/>
            <a:ext cx="46634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4. Delivery model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6355080" y="3840480"/>
            <a:ext cx="5212080" cy="457200"/>
          </a:xfrm>
          <a:prstGeom prst="roundRect">
            <a:avLst>
              <a:gd name="adj" fmla="val 12000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537960" y="3968496"/>
            <a:ext cx="46634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5. Proof pattern</a:t>
            </a:r>
            <a:endParaRPr lang="en-US" sz="1300" dirty="0"/>
          </a:p>
        </p:txBody>
      </p:sp>
      <p:sp>
        <p:nvSpPr>
          <p:cNvPr id="19" name="Shape 16"/>
          <p:cNvSpPr/>
          <p:nvPr/>
        </p:nvSpPr>
        <p:spPr>
          <a:xfrm>
            <a:off x="6355080" y="4480560"/>
            <a:ext cx="5212080" cy="457200"/>
          </a:xfrm>
          <a:prstGeom prst="roundRect">
            <a:avLst>
              <a:gd name="adj" fmla="val 12000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6537960" y="4608576"/>
            <a:ext cx="46634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6. Sample engagements</a:t>
            </a:r>
            <a:endParaRPr lang="en-US" sz="1300" dirty="0"/>
          </a:p>
        </p:txBody>
      </p:sp>
      <p:sp>
        <p:nvSpPr>
          <p:cNvPr id="21" name="Shape 18"/>
          <p:cNvSpPr/>
          <p:nvPr/>
        </p:nvSpPr>
        <p:spPr>
          <a:xfrm>
            <a:off x="6355080" y="5120640"/>
            <a:ext cx="5212080" cy="457200"/>
          </a:xfrm>
          <a:prstGeom prst="roundRect">
            <a:avLst>
              <a:gd name="adj" fmla="val 12000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537960" y="5248656"/>
            <a:ext cx="46634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7. Next step</a:t>
            </a:r>
            <a:endParaRPr lang="en-US" sz="1300" dirty="0"/>
          </a:p>
        </p:txBody>
      </p:sp>
      <p:sp>
        <p:nvSpPr>
          <p:cNvPr id="23" name="Text 20"/>
          <p:cNvSpPr/>
          <p:nvPr/>
        </p:nvSpPr>
        <p:spPr>
          <a:xfrm>
            <a:off x="594360" y="6419088"/>
            <a:ext cx="41148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Deck Structure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9966960" y="6419088"/>
            <a:ext cx="15544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techops.ph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42A84A"/>
          </a:solidFill>
          <a:ln w="12700">
            <a:solidFill>
              <a:srgbClr val="42A84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10896"/>
            <a:ext cx="20116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 OPS PH</a:t>
            </a:r>
            <a:endParaRPr lang="en-US" sz="1000" dirty="0"/>
          </a:p>
        </p:txBody>
      </p:sp>
      <p:pic>
        <p:nvPicPr>
          <p:cNvPr id="4" name="Image 0" descr="/Users/eabquina/Git/brand-guide/assets/logos/v4/lockups/techops-logo-secondary-lockup-final.sv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4360" y="502920"/>
            <a:ext cx="1965960" cy="43891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9189720" y="749808"/>
            <a:ext cx="2194560" cy="310896"/>
          </a:xfrm>
          <a:prstGeom prst="roundRect">
            <a:avLst>
              <a:gd name="adj" fmla="val 23529"/>
            </a:avLst>
          </a:prstGeom>
          <a:solidFill>
            <a:srgbClr val="42A84A">
              <a:alpha val="12000"/>
            </a:srgbClr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262872" y="822960"/>
            <a:ext cx="2048256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OPERATIONAL PROBLEM</a:t>
            </a:r>
            <a:endParaRPr lang="en-US" sz="800" dirty="0"/>
          </a:p>
        </p:txBody>
      </p:sp>
      <p:sp>
        <p:nvSpPr>
          <p:cNvPr id="7" name="Text 4"/>
          <p:cNvSpPr/>
          <p:nvPr/>
        </p:nvSpPr>
        <p:spPr>
          <a:xfrm>
            <a:off x="594360" y="1234440"/>
            <a:ext cx="566928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3283A"/>
                </a:solidFill>
                <a:latin typeface="Inter Tight" pitchFamily="34" charset="0"/>
                <a:ea typeface="Inter Tight" pitchFamily="34" charset="-122"/>
                <a:cs typeface="Inter Tight" pitchFamily="34" charset="-120"/>
              </a:rPr>
              <a:t>Organizations rarely ask for transformation first. They ask for help with symptoms they can already feel.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594360" y="2743200"/>
            <a:ext cx="530352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work usually starts when operations feel fragmented, reporting becomes unreliable, or teams are forced to carry too much manual coordination.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731520" y="3931920"/>
            <a:ext cx="4846320" cy="2377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77800" indent="-177800">
              <a:buSzPct val="100000"/>
              <a:buChar char="•"/>
            </a:pPr>
            <a:r>
              <a:rPr lang="en-US" sz="16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Too many tools, too many workarounds, and no stable operating flow.</a:t>
            </a:r>
            <a:pPr indent="0" marL="0">
              <a:buNone/>
            </a:pPr>
            <a:r>
              <a:rPr lang="en-US" sz="16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endParaRPr lang="en-US" sz="1600" dirty="0"/>
          </a:p>
          <a:p>
            <a:pPr marL="177800" indent="-177800">
              <a:buSzPct val="100000"/>
              <a:buChar char="•"/>
            </a:pPr>
            <a:r>
              <a:rPr lang="en-US" sz="16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Manual follow-ups, duplicate data entry, and unclear ownership across teams.</a:t>
            </a:r>
            <a:pPr indent="0" marL="0">
              <a:buNone/>
            </a:pPr>
            <a:r>
              <a:rPr lang="en-US" sz="16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endParaRPr lang="en-US" sz="1600" dirty="0"/>
          </a:p>
          <a:p>
            <a:pPr marL="177800" indent="-177800">
              <a:buSzPct val="100000"/>
              <a:buChar char="•"/>
            </a:pPr>
            <a:r>
              <a:rPr lang="en-US" sz="16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Workflow design no longer matches how the business actually runs.</a:t>
            </a:r>
            <a:pPr indent="0" marL="0">
              <a:buNone/>
            </a:pPr>
            <a:r>
              <a:rPr lang="en-US" sz="16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endParaRPr lang="en-US" sz="1600" dirty="0"/>
          </a:p>
          <a:p>
            <a:pPr marL="177800" indent="-177800">
              <a:buSzPct val="100000"/>
              <a:buChar char="•"/>
            </a:pPr>
            <a:r>
              <a:rPr lang="en-US" sz="16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Leadership wants visibility, but the system picture is incomplete or delayed.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583680" y="1783080"/>
            <a:ext cx="4983480" cy="3611880"/>
          </a:xfrm>
          <a:prstGeom prst="roundRect">
            <a:avLst>
              <a:gd name="adj" fmla="val 2532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784848" y="1984248"/>
            <a:ext cx="458114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Tech Ops PH sees differently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6784848" y="2295144"/>
            <a:ext cx="4581144" cy="28986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Most operational problems are not just software problems. They are workflow, accountability, and system-design problems. That is why we start by understanding how work actually moves before we force platform decisions.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594360" y="6419088"/>
            <a:ext cx="41148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Problem Frame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9966960" y="6419088"/>
            <a:ext cx="15544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techops.ph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42A84A"/>
          </a:solidFill>
          <a:ln w="12700">
            <a:solidFill>
              <a:srgbClr val="42A84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10896"/>
            <a:ext cx="20116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 OPS PH</a:t>
            </a:r>
            <a:endParaRPr lang="en-US" sz="1000" dirty="0"/>
          </a:p>
        </p:txBody>
      </p:sp>
      <p:pic>
        <p:nvPicPr>
          <p:cNvPr id="4" name="Image 0" descr="/Users/eabquina/Git/brand-guide/assets/logos/v4/lockups/techops-logo-secondary-lockup-final.sv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4360" y="502920"/>
            <a:ext cx="1965960" cy="43891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9189720" y="749808"/>
            <a:ext cx="2194560" cy="310896"/>
          </a:xfrm>
          <a:prstGeom prst="roundRect">
            <a:avLst>
              <a:gd name="adj" fmla="val 23529"/>
            </a:avLst>
          </a:prstGeom>
          <a:solidFill>
            <a:srgbClr val="42A84A">
              <a:alpha val="12000"/>
            </a:srgbClr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262872" y="822960"/>
            <a:ext cx="2048256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WHO WE ARE</a:t>
            </a:r>
            <a:endParaRPr lang="en-US" sz="800" dirty="0"/>
          </a:p>
        </p:txBody>
      </p:sp>
      <p:sp>
        <p:nvSpPr>
          <p:cNvPr id="7" name="Text 4"/>
          <p:cNvSpPr/>
          <p:nvPr/>
        </p:nvSpPr>
        <p:spPr>
          <a:xfrm>
            <a:off x="594360" y="1234440"/>
            <a:ext cx="566928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3283A"/>
                </a:solidFill>
                <a:latin typeface="Inter Tight" pitchFamily="34" charset="0"/>
                <a:ea typeface="Inter Tight" pitchFamily="34" charset="-122"/>
                <a:cs typeface="Inter Tight" pitchFamily="34" charset="-120"/>
              </a:rPr>
              <a:t>An operations design and systems implementation partner for organizations undergoing practical transformation.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594360" y="2743200"/>
            <a:ext cx="530352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 Ops PH exists to turn messy, fragmented business operations into practical systems that organizations can actually run on.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731520" y="4160520"/>
            <a:ext cx="3383280" cy="1600200"/>
          </a:xfrm>
          <a:prstGeom prst="roundRect">
            <a:avLst>
              <a:gd name="adj" fmla="val 5714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32688" y="4361688"/>
            <a:ext cx="298094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Role in the market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932688" y="4672584"/>
            <a:ext cx="2980944" cy="8869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 act as the builder-operator between business reality and technical execution.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4389120" y="4160520"/>
            <a:ext cx="3383280" cy="1600200"/>
          </a:xfrm>
          <a:prstGeom prst="roundRect">
            <a:avLst>
              <a:gd name="adj" fmla="val 5714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590288" y="4361688"/>
            <a:ext cx="298094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we are not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4590288" y="4672584"/>
            <a:ext cx="2980944" cy="8869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Not a generic IT vendor, slide-only consultancy, reseller, or outsourced coding shop.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8046720" y="4160520"/>
            <a:ext cx="3383280" cy="1600200"/>
          </a:xfrm>
          <a:prstGeom prst="roundRect">
            <a:avLst>
              <a:gd name="adj" fmla="val 5714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8247888" y="4361688"/>
            <a:ext cx="298094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clients should feel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8247888" y="4672584"/>
            <a:ext cx="2980944" cy="8869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Operator-trusted, implementation-strong, direct, and close to real operating work.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594360" y="6419088"/>
            <a:ext cx="41148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Who We Are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9966960" y="6419088"/>
            <a:ext cx="15544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techops.ph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42A84A"/>
          </a:solidFill>
          <a:ln w="12700">
            <a:solidFill>
              <a:srgbClr val="42A84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10896"/>
            <a:ext cx="20116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 OPS PH</a:t>
            </a:r>
            <a:endParaRPr lang="en-US" sz="1000" dirty="0"/>
          </a:p>
        </p:txBody>
      </p:sp>
      <p:pic>
        <p:nvPicPr>
          <p:cNvPr id="4" name="Image 0" descr="/Users/eabquina/Git/brand-guide/assets/logos/v4/lockups/techops-logo-secondary-lockup-final.sv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4360" y="502920"/>
            <a:ext cx="1965960" cy="43891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9189720" y="749808"/>
            <a:ext cx="2194560" cy="310896"/>
          </a:xfrm>
          <a:prstGeom prst="roundRect">
            <a:avLst>
              <a:gd name="adj" fmla="val 23529"/>
            </a:avLst>
          </a:prstGeom>
          <a:solidFill>
            <a:srgbClr val="42A84A">
              <a:alpha val="12000"/>
            </a:srgbClr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262872" y="822960"/>
            <a:ext cx="2048256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SERVICE ARCHITECTURE</a:t>
            </a:r>
            <a:endParaRPr lang="en-US" sz="800" dirty="0"/>
          </a:p>
        </p:txBody>
      </p:sp>
      <p:sp>
        <p:nvSpPr>
          <p:cNvPr id="7" name="Text 4"/>
          <p:cNvSpPr/>
          <p:nvPr/>
        </p:nvSpPr>
        <p:spPr>
          <a:xfrm>
            <a:off x="594360" y="1234440"/>
            <a:ext cx="566928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3283A"/>
                </a:solidFill>
                <a:latin typeface="Inter Tight" pitchFamily="34" charset="0"/>
                <a:ea typeface="Inter Tight" pitchFamily="34" charset="-122"/>
                <a:cs typeface="Inter Tight" pitchFamily="34" charset="-120"/>
              </a:rPr>
              <a:t>Consultative services with implementation credibility.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594360" y="2743200"/>
            <a:ext cx="530352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stack is designed to communicate one operating model: understand the work, redesign what is broken, implement the right systems, connect them properly, make the operation visible, and support the business after go-live.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731520" y="4069080"/>
            <a:ext cx="4983480" cy="530352"/>
          </a:xfrm>
          <a:prstGeom prst="roundRect">
            <a:avLst>
              <a:gd name="adj" fmla="val 10345"/>
            </a:avLst>
          </a:prstGeom>
          <a:solidFill>
            <a:srgbClr val="EAF6EB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96112" y="4233672"/>
            <a:ext cx="45720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 Operations Design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731520" y="4782312"/>
            <a:ext cx="4983480" cy="530352"/>
          </a:xfrm>
          <a:prstGeom prst="roundRect">
            <a:avLst>
              <a:gd name="adj" fmla="val 10345"/>
            </a:avLst>
          </a:prstGeom>
          <a:solidFill>
            <a:srgbClr val="EAF6EB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96112" y="4946904"/>
            <a:ext cx="45720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 Business Systems Implementation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731520" y="5495544"/>
            <a:ext cx="4983480" cy="530352"/>
          </a:xfrm>
          <a:prstGeom prst="roundRect">
            <a:avLst>
              <a:gd name="adj" fmla="val 10345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96112" y="5660136"/>
            <a:ext cx="45720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3. Systems Integration &amp; Automation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6263640" y="4069080"/>
            <a:ext cx="4983480" cy="530352"/>
          </a:xfrm>
          <a:prstGeom prst="roundRect">
            <a:avLst>
              <a:gd name="adj" fmla="val 10345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6428232" y="4233672"/>
            <a:ext cx="45720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4. Operational Analytics &amp; Visibility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6263640" y="4782312"/>
            <a:ext cx="4983480" cy="530352"/>
          </a:xfrm>
          <a:prstGeom prst="roundRect">
            <a:avLst>
              <a:gd name="adj" fmla="val 10345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428232" y="4946904"/>
            <a:ext cx="45720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5. Digital Platforms &amp; Experience Systems</a:t>
            </a:r>
            <a:endParaRPr lang="en-US" sz="1300" dirty="0"/>
          </a:p>
        </p:txBody>
      </p:sp>
      <p:sp>
        <p:nvSpPr>
          <p:cNvPr id="19" name="Shape 16"/>
          <p:cNvSpPr/>
          <p:nvPr/>
        </p:nvSpPr>
        <p:spPr>
          <a:xfrm>
            <a:off x="6263640" y="5495544"/>
            <a:ext cx="4983480" cy="530352"/>
          </a:xfrm>
          <a:prstGeom prst="roundRect">
            <a:avLst>
              <a:gd name="adj" fmla="val 10345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6428232" y="5660136"/>
            <a:ext cx="45720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6. Application Support &amp; Continuous Improvement</a:t>
            </a:r>
            <a:endParaRPr lang="en-US" sz="1300" dirty="0"/>
          </a:p>
        </p:txBody>
      </p:sp>
      <p:sp>
        <p:nvSpPr>
          <p:cNvPr id="21" name="Text 18"/>
          <p:cNvSpPr/>
          <p:nvPr/>
        </p:nvSpPr>
        <p:spPr>
          <a:xfrm>
            <a:off x="594360" y="6419088"/>
            <a:ext cx="41148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Service Architecture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9966960" y="6419088"/>
            <a:ext cx="15544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techops.ph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328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42A84A"/>
          </a:solidFill>
          <a:ln w="12700">
            <a:solidFill>
              <a:srgbClr val="42A84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10896"/>
            <a:ext cx="20116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7F4E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 OPS PH</a:t>
            </a:r>
            <a:endParaRPr lang="en-US" sz="1000" dirty="0"/>
          </a:p>
        </p:txBody>
      </p:sp>
      <p:pic>
        <p:nvPicPr>
          <p:cNvPr id="4" name="Image 0" descr="/Users/eabquina/Git/brand-guide/assets/logos/v4/wordmarks/techops-wordmark-final.sv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4360" y="502920"/>
            <a:ext cx="1600200" cy="32004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9189720" y="749808"/>
            <a:ext cx="2194560" cy="310896"/>
          </a:xfrm>
          <a:prstGeom prst="roundRect">
            <a:avLst>
              <a:gd name="adj" fmla="val 23529"/>
            </a:avLst>
          </a:prstGeom>
          <a:solidFill>
            <a:srgbClr val="FFFFFF">
              <a:alpha val="8000"/>
            </a:srgbClr>
          </a:solidFill>
          <a:ln w="12700">
            <a:solidFill>
              <a:srgbClr val="FFFFFF">
                <a:alpha val="1500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262872" y="822960"/>
            <a:ext cx="2048256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7F4E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DELIVERY MODEL</a:t>
            </a:r>
            <a:endParaRPr lang="en-US" sz="800" dirty="0"/>
          </a:p>
        </p:txBody>
      </p:sp>
      <p:sp>
        <p:nvSpPr>
          <p:cNvPr id="7" name="Text 4"/>
          <p:cNvSpPr/>
          <p:nvPr/>
        </p:nvSpPr>
        <p:spPr>
          <a:xfrm>
            <a:off x="594360" y="1234440"/>
            <a:ext cx="566928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7F4EE"/>
                </a:solidFill>
                <a:latin typeface="Inter Tight" pitchFamily="34" charset="0"/>
                <a:ea typeface="Inter Tight" pitchFamily="34" charset="-122"/>
                <a:cs typeface="Inter Tight" pitchFamily="34" charset="-120"/>
              </a:rPr>
              <a:t>Work from operating reality, not just from platform feature lists.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594360" y="2743200"/>
            <a:ext cx="55778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D8E0E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Odoo may be the entry point in many engagements, but the real work is bigger: redesigning the operation, implementing the core system, integrating the rest, and supporting adoption after go-live.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731520" y="4160520"/>
            <a:ext cx="1901952" cy="1325880"/>
          </a:xfrm>
          <a:prstGeom prst="roundRect">
            <a:avLst>
              <a:gd name="adj" fmla="val 5517"/>
            </a:avLst>
          </a:prstGeom>
          <a:solidFill>
            <a:srgbClr val="FFFFFF">
              <a:alpha val="7000"/>
            </a:srgbClr>
          </a:solidFill>
          <a:ln w="12700">
            <a:solidFill>
              <a:srgbClr val="FFFFFF">
                <a:alpha val="1400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59536" y="4133088"/>
            <a:ext cx="237744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F7F4EE"/>
                </a:solidFill>
                <a:latin typeface="Inter Tight" pitchFamily="34" charset="0"/>
                <a:ea typeface="Inter Tight" pitchFamily="34" charset="-122"/>
                <a:cs typeface="Inter Tight" pitchFamily="34" charset="-120"/>
              </a:rPr>
              <a:t>1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1188720" y="4096512"/>
            <a:ext cx="1097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7F4E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Diagnose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859536" y="4407408"/>
            <a:ext cx="16002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D8E0E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Observe current workflows, friction, approvals, and reporting gaps.</a:t>
            </a:r>
            <a:endParaRPr lang="en-US" sz="1000" dirty="0"/>
          </a:p>
        </p:txBody>
      </p:sp>
      <p:sp>
        <p:nvSpPr>
          <p:cNvPr id="13" name="Shape 10"/>
          <p:cNvSpPr/>
          <p:nvPr/>
        </p:nvSpPr>
        <p:spPr>
          <a:xfrm>
            <a:off x="2971800" y="4160520"/>
            <a:ext cx="1901952" cy="1325880"/>
          </a:xfrm>
          <a:prstGeom prst="roundRect">
            <a:avLst>
              <a:gd name="adj" fmla="val 5517"/>
            </a:avLst>
          </a:prstGeom>
          <a:solidFill>
            <a:srgbClr val="FFFFFF">
              <a:alpha val="7000"/>
            </a:srgbClr>
          </a:solidFill>
          <a:ln w="12700">
            <a:solidFill>
              <a:srgbClr val="FFFFFF">
                <a:alpha val="14000"/>
              </a:srgbClr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3099816" y="4133088"/>
            <a:ext cx="237744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F7F4EE"/>
                </a:solidFill>
                <a:latin typeface="Inter Tight" pitchFamily="34" charset="0"/>
                <a:ea typeface="Inter Tight" pitchFamily="34" charset="-122"/>
                <a:cs typeface="Inter Tight" pitchFamily="34" charset="-120"/>
              </a:rPr>
              <a:t>2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3429000" y="4096512"/>
            <a:ext cx="1097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7F4E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Design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3099816" y="4407408"/>
            <a:ext cx="16002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D8E0E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Clarify operating logic and define the system behavior the business actually needs.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5212080" y="4160520"/>
            <a:ext cx="1901952" cy="1325880"/>
          </a:xfrm>
          <a:prstGeom prst="roundRect">
            <a:avLst>
              <a:gd name="adj" fmla="val 5517"/>
            </a:avLst>
          </a:prstGeom>
          <a:solidFill>
            <a:srgbClr val="FFFFFF">
              <a:alpha val="7000"/>
            </a:srgbClr>
          </a:solidFill>
          <a:ln w="12700">
            <a:solidFill>
              <a:srgbClr val="FFFFFF">
                <a:alpha val="14000"/>
              </a:srgbClr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340096" y="4133088"/>
            <a:ext cx="237744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F7F4EE"/>
                </a:solidFill>
                <a:latin typeface="Inter Tight" pitchFamily="34" charset="0"/>
                <a:ea typeface="Inter Tight" pitchFamily="34" charset="-122"/>
                <a:cs typeface="Inter Tight" pitchFamily="34" charset="-120"/>
              </a:rPr>
              <a:t>3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5669280" y="4096512"/>
            <a:ext cx="1097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7F4E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Implement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5340096" y="4407408"/>
            <a:ext cx="16002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D8E0E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Configure, tailor, and deliver the core platform with real execution discipline.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7452360" y="4160520"/>
            <a:ext cx="1901952" cy="1325880"/>
          </a:xfrm>
          <a:prstGeom prst="roundRect">
            <a:avLst>
              <a:gd name="adj" fmla="val 5517"/>
            </a:avLst>
          </a:prstGeom>
          <a:solidFill>
            <a:srgbClr val="FFFFFF">
              <a:alpha val="7000"/>
            </a:srgbClr>
          </a:solidFill>
          <a:ln w="12700">
            <a:solidFill>
              <a:srgbClr val="FFFFFF">
                <a:alpha val="14000"/>
              </a:srgbClr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7580376" y="4133088"/>
            <a:ext cx="237744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F7F4EE"/>
                </a:solidFill>
                <a:latin typeface="Inter Tight" pitchFamily="34" charset="0"/>
                <a:ea typeface="Inter Tight" pitchFamily="34" charset="-122"/>
                <a:cs typeface="Inter Tight" pitchFamily="34" charset="-120"/>
              </a:rPr>
              <a:t>4</a:t>
            </a:r>
            <a:endParaRPr lang="en-US" sz="1900" dirty="0"/>
          </a:p>
        </p:txBody>
      </p:sp>
      <p:sp>
        <p:nvSpPr>
          <p:cNvPr id="23" name="Text 20"/>
          <p:cNvSpPr/>
          <p:nvPr/>
        </p:nvSpPr>
        <p:spPr>
          <a:xfrm>
            <a:off x="7909560" y="4096512"/>
            <a:ext cx="1097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7F4E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Integrate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7580376" y="4407408"/>
            <a:ext cx="16002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D8E0E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Connect surrounding tools, automate handoffs, and stabilize data movement.</a:t>
            </a:r>
            <a:endParaRPr lang="en-US" sz="1000" dirty="0"/>
          </a:p>
        </p:txBody>
      </p:sp>
      <p:sp>
        <p:nvSpPr>
          <p:cNvPr id="25" name="Shape 22"/>
          <p:cNvSpPr/>
          <p:nvPr/>
        </p:nvSpPr>
        <p:spPr>
          <a:xfrm>
            <a:off x="9692640" y="4160520"/>
            <a:ext cx="1901952" cy="1325880"/>
          </a:xfrm>
          <a:prstGeom prst="roundRect">
            <a:avLst>
              <a:gd name="adj" fmla="val 5517"/>
            </a:avLst>
          </a:prstGeom>
          <a:solidFill>
            <a:srgbClr val="FFFFFF">
              <a:alpha val="7000"/>
            </a:srgbClr>
          </a:solidFill>
          <a:ln w="12700">
            <a:solidFill>
              <a:srgbClr val="FFFFFF">
                <a:alpha val="14000"/>
              </a:srgbClr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9820656" y="4133088"/>
            <a:ext cx="237744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F7F4EE"/>
                </a:solidFill>
                <a:latin typeface="Inter Tight" pitchFamily="34" charset="0"/>
                <a:ea typeface="Inter Tight" pitchFamily="34" charset="-122"/>
                <a:cs typeface="Inter Tight" pitchFamily="34" charset="-120"/>
              </a:rPr>
              <a:t>5</a:t>
            </a:r>
            <a:endParaRPr lang="en-US" sz="1900" dirty="0"/>
          </a:p>
        </p:txBody>
      </p:sp>
      <p:sp>
        <p:nvSpPr>
          <p:cNvPr id="27" name="Text 24"/>
          <p:cNvSpPr/>
          <p:nvPr/>
        </p:nvSpPr>
        <p:spPr>
          <a:xfrm>
            <a:off x="10149840" y="4096512"/>
            <a:ext cx="1097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7F4E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Improve</a:t>
            </a:r>
            <a:endParaRPr lang="en-US" sz="1200" dirty="0"/>
          </a:p>
        </p:txBody>
      </p:sp>
      <p:sp>
        <p:nvSpPr>
          <p:cNvPr id="28" name="Text 25"/>
          <p:cNvSpPr/>
          <p:nvPr/>
        </p:nvSpPr>
        <p:spPr>
          <a:xfrm>
            <a:off x="9820656" y="4407408"/>
            <a:ext cx="16002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D8E0E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Support adoption, reporting, governance, and continuous refinement after launch.</a:t>
            </a:r>
            <a:endParaRPr lang="en-US" sz="1000" dirty="0"/>
          </a:p>
        </p:txBody>
      </p:sp>
      <p:sp>
        <p:nvSpPr>
          <p:cNvPr id="29" name="Text 26"/>
          <p:cNvSpPr/>
          <p:nvPr/>
        </p:nvSpPr>
        <p:spPr>
          <a:xfrm>
            <a:off x="594360" y="6419088"/>
            <a:ext cx="41148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D8E0E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Delivery Model</a:t>
            </a:r>
            <a:endParaRPr lang="en-US" sz="900" dirty="0"/>
          </a:p>
        </p:txBody>
      </p:sp>
      <p:sp>
        <p:nvSpPr>
          <p:cNvPr id="30" name="Text 27"/>
          <p:cNvSpPr/>
          <p:nvPr/>
        </p:nvSpPr>
        <p:spPr>
          <a:xfrm>
            <a:off x="9966960" y="6419088"/>
            <a:ext cx="15544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D8E0E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techops.ph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42A84A"/>
          </a:solidFill>
          <a:ln w="12700">
            <a:solidFill>
              <a:srgbClr val="42A84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10896"/>
            <a:ext cx="20116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 OPS PH</a:t>
            </a:r>
            <a:endParaRPr lang="en-US" sz="1000" dirty="0"/>
          </a:p>
        </p:txBody>
      </p:sp>
      <p:pic>
        <p:nvPicPr>
          <p:cNvPr id="4" name="Image 0" descr="/Users/eabquina/Git/brand-guide/assets/logos/v4/lockups/techops-logo-secondary-lockup-final.sv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4360" y="502920"/>
            <a:ext cx="1965960" cy="43891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9189720" y="749808"/>
            <a:ext cx="2194560" cy="310896"/>
          </a:xfrm>
          <a:prstGeom prst="roundRect">
            <a:avLst>
              <a:gd name="adj" fmla="val 23529"/>
            </a:avLst>
          </a:prstGeom>
          <a:solidFill>
            <a:srgbClr val="42A84A">
              <a:alpha val="12000"/>
            </a:srgbClr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262872" y="822960"/>
            <a:ext cx="2048256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PROOF FRAMEWORK</a:t>
            </a:r>
            <a:endParaRPr lang="en-US" sz="800" dirty="0"/>
          </a:p>
        </p:txBody>
      </p:sp>
      <p:sp>
        <p:nvSpPr>
          <p:cNvPr id="7" name="Text 4"/>
          <p:cNvSpPr/>
          <p:nvPr/>
        </p:nvSpPr>
        <p:spPr>
          <a:xfrm>
            <a:off x="594360" y="1234440"/>
            <a:ext cx="566928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3283A"/>
                </a:solidFill>
                <a:latin typeface="Inter Tight" pitchFamily="34" charset="0"/>
                <a:ea typeface="Inter Tight" pitchFamily="34" charset="-122"/>
                <a:cs typeface="Inter Tight" pitchFamily="34" charset="-120"/>
              </a:rPr>
              <a:t>Lead with reliability, visibility, adoption, governance, and quality before platform detail or speed claims.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594360" y="2743200"/>
            <a:ext cx="530352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brand should sound credible because the systems work in day-to-day use, not because the language is grand.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731520" y="4069080"/>
            <a:ext cx="3291840" cy="868680"/>
          </a:xfrm>
          <a:prstGeom prst="roundRect">
            <a:avLst>
              <a:gd name="adj" fmla="val 10526"/>
            </a:avLst>
          </a:prstGeom>
          <a:solidFill>
            <a:srgbClr val="EAF6EB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731520" y="4069080"/>
            <a:ext cx="3291840" cy="91440"/>
          </a:xfrm>
          <a:prstGeom prst="rect">
            <a:avLst/>
          </a:prstGeom>
          <a:solidFill>
            <a:srgbClr val="42A84A"/>
          </a:solidFill>
          <a:ln w="12700">
            <a:solidFill>
              <a:srgbClr val="42A84A">
                <a:alpha val="0"/>
              </a:srgbClr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32688" y="4270248"/>
            <a:ext cx="288950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Reliability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932688" y="4581144"/>
            <a:ext cx="2889504" cy="155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Systems hold up in actual day-to-day operations.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4434840" y="4069080"/>
            <a:ext cx="3291840" cy="868680"/>
          </a:xfrm>
          <a:prstGeom prst="roundRect">
            <a:avLst>
              <a:gd name="adj" fmla="val 10526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636008" y="4270248"/>
            <a:ext cx="288950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Visibility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4636008" y="4581144"/>
            <a:ext cx="2889504" cy="155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Teams and leadership can see what is happening.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8138160" y="4069080"/>
            <a:ext cx="3291840" cy="868680"/>
          </a:xfrm>
          <a:prstGeom prst="roundRect">
            <a:avLst>
              <a:gd name="adj" fmla="val 10526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339328" y="4270248"/>
            <a:ext cx="288950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Adoption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8339328" y="4581144"/>
            <a:ext cx="2889504" cy="155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workflow is not just deployed. It is actually used.</a:t>
            </a:r>
            <a:endParaRPr lang="en-US" sz="1300" dirty="0"/>
          </a:p>
        </p:txBody>
      </p:sp>
      <p:sp>
        <p:nvSpPr>
          <p:cNvPr id="19" name="Shape 16"/>
          <p:cNvSpPr/>
          <p:nvPr/>
        </p:nvSpPr>
        <p:spPr>
          <a:xfrm>
            <a:off x="2606040" y="5138928"/>
            <a:ext cx="3291840" cy="868680"/>
          </a:xfrm>
          <a:prstGeom prst="roundRect">
            <a:avLst>
              <a:gd name="adj" fmla="val 10526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2807208" y="5340096"/>
            <a:ext cx="288950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Governance</a:t>
            </a:r>
            <a:endParaRPr lang="en-US" sz="1300" dirty="0"/>
          </a:p>
        </p:txBody>
      </p:sp>
      <p:sp>
        <p:nvSpPr>
          <p:cNvPr id="21" name="Text 18"/>
          <p:cNvSpPr/>
          <p:nvPr/>
        </p:nvSpPr>
        <p:spPr>
          <a:xfrm>
            <a:off x="2807208" y="5650992"/>
            <a:ext cx="2889504" cy="155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Approvals, controls, accountability, and auditability improve.</a:t>
            </a:r>
            <a:endParaRPr lang="en-US" sz="1300" dirty="0"/>
          </a:p>
        </p:txBody>
      </p:sp>
      <p:sp>
        <p:nvSpPr>
          <p:cNvPr id="22" name="Shape 19"/>
          <p:cNvSpPr/>
          <p:nvPr/>
        </p:nvSpPr>
        <p:spPr>
          <a:xfrm>
            <a:off x="6309360" y="5138928"/>
            <a:ext cx="3291840" cy="868680"/>
          </a:xfrm>
          <a:prstGeom prst="roundRect">
            <a:avLst>
              <a:gd name="adj" fmla="val 10526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6510528" y="5340096"/>
            <a:ext cx="288950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Quality</a:t>
            </a:r>
            <a:endParaRPr lang="en-US" sz="1300" dirty="0"/>
          </a:p>
        </p:txBody>
      </p:sp>
      <p:sp>
        <p:nvSpPr>
          <p:cNvPr id="24" name="Text 21"/>
          <p:cNvSpPr/>
          <p:nvPr/>
        </p:nvSpPr>
        <p:spPr>
          <a:xfrm>
            <a:off x="6510528" y="5650992"/>
            <a:ext cx="2889504" cy="155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Errors reduce and execution becomes more consistent.</a:t>
            </a:r>
            <a:endParaRPr lang="en-US" sz="1300" dirty="0"/>
          </a:p>
        </p:txBody>
      </p:sp>
      <p:sp>
        <p:nvSpPr>
          <p:cNvPr id="25" name="Text 22"/>
          <p:cNvSpPr/>
          <p:nvPr/>
        </p:nvSpPr>
        <p:spPr>
          <a:xfrm>
            <a:off x="594360" y="6419088"/>
            <a:ext cx="41148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Proof Framework</a:t>
            </a:r>
            <a:endParaRPr lang="en-US" sz="900" dirty="0"/>
          </a:p>
        </p:txBody>
      </p:sp>
      <p:sp>
        <p:nvSpPr>
          <p:cNvPr id="26" name="Text 23"/>
          <p:cNvSpPr/>
          <p:nvPr/>
        </p:nvSpPr>
        <p:spPr>
          <a:xfrm>
            <a:off x="9966960" y="6419088"/>
            <a:ext cx="15544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techops.ph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42A84A"/>
          </a:solidFill>
          <a:ln w="12700">
            <a:solidFill>
              <a:srgbClr val="42A84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10896"/>
            <a:ext cx="20116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 OPS PH</a:t>
            </a:r>
            <a:endParaRPr lang="en-US" sz="1000" dirty="0"/>
          </a:p>
        </p:txBody>
      </p:sp>
      <p:pic>
        <p:nvPicPr>
          <p:cNvPr id="4" name="Image 0" descr="/Users/eabquina/Git/brand-guide/assets/logos/v4/lockups/techops-logo-secondary-lockup-final.sv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4360" y="502920"/>
            <a:ext cx="1965960" cy="43891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9189720" y="749808"/>
            <a:ext cx="2194560" cy="310896"/>
          </a:xfrm>
          <a:prstGeom prst="roundRect">
            <a:avLst>
              <a:gd name="adj" fmla="val 23529"/>
            </a:avLst>
          </a:prstGeom>
          <a:solidFill>
            <a:srgbClr val="42A84A">
              <a:alpha val="12000"/>
            </a:srgbClr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262872" y="822960"/>
            <a:ext cx="2048256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CASE STUDY PATTERN</a:t>
            </a:r>
            <a:endParaRPr lang="en-US" sz="800" dirty="0"/>
          </a:p>
        </p:txBody>
      </p:sp>
      <p:sp>
        <p:nvSpPr>
          <p:cNvPr id="7" name="Text 4"/>
          <p:cNvSpPr/>
          <p:nvPr/>
        </p:nvSpPr>
        <p:spPr>
          <a:xfrm>
            <a:off x="594360" y="1234440"/>
            <a:ext cx="566928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3283A"/>
                </a:solidFill>
                <a:latin typeface="Inter Tight" pitchFamily="34" charset="0"/>
                <a:ea typeface="Inter Tight" pitchFamily="34" charset="-122"/>
                <a:cs typeface="Inter Tight" pitchFamily="34" charset="-120"/>
              </a:rPr>
              <a:t>Show how work changed, not just what software was installed.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594360" y="2743200"/>
            <a:ext cx="530352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 Ops PH should structure its proof as: Problem -&gt; Intervention -&gt; Operating Change -&gt; Measurable Result.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731520" y="4069080"/>
            <a:ext cx="2468880" cy="1554480"/>
          </a:xfrm>
          <a:prstGeom prst="roundRect">
            <a:avLst>
              <a:gd name="adj" fmla="val 5882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32688" y="4270248"/>
            <a:ext cx="206654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 Problem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932688" y="4581144"/>
            <a:ext cx="2066544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was fragmented, delayed, manual, unclear, or breaking down.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3566160" y="4069080"/>
            <a:ext cx="2468880" cy="1554480"/>
          </a:xfrm>
          <a:prstGeom prst="roundRect">
            <a:avLst>
              <a:gd name="adj" fmla="val 5882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767328" y="4270248"/>
            <a:ext cx="206654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 Intervention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3767328" y="4581144"/>
            <a:ext cx="2066544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Tech Ops PH designed, implemented, integrated, or changed.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6400800" y="4069080"/>
            <a:ext cx="2468880" cy="1554480"/>
          </a:xfrm>
          <a:prstGeom prst="roundRect">
            <a:avLst>
              <a:gd name="adj" fmla="val 5882"/>
            </a:avLst>
          </a:prstGeom>
          <a:solidFill>
            <a:srgbClr val="F2EBDD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6601968" y="4270248"/>
            <a:ext cx="206654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3. Operating Change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6601968" y="4581144"/>
            <a:ext cx="2066544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approvals, data flow, ownership, or reporting changed after the intervention.</a:t>
            </a:r>
            <a:endParaRPr lang="en-US" sz="1300" dirty="0"/>
          </a:p>
        </p:txBody>
      </p:sp>
      <p:sp>
        <p:nvSpPr>
          <p:cNvPr id="18" name="Shape 15"/>
          <p:cNvSpPr/>
          <p:nvPr/>
        </p:nvSpPr>
        <p:spPr>
          <a:xfrm>
            <a:off x="9235440" y="4069080"/>
            <a:ext cx="2468880" cy="1554480"/>
          </a:xfrm>
          <a:prstGeom prst="roundRect">
            <a:avLst>
              <a:gd name="adj" fmla="val 5882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9436608" y="4270248"/>
            <a:ext cx="206654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4. Measurable Result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9436608" y="4581144"/>
            <a:ext cx="2066544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 real numbers when available, or concrete operational outcomes when numbers are still emerging.</a:t>
            </a:r>
            <a:endParaRPr lang="en-US" sz="1300" dirty="0"/>
          </a:p>
        </p:txBody>
      </p:sp>
      <p:sp>
        <p:nvSpPr>
          <p:cNvPr id="21" name="Text 18"/>
          <p:cNvSpPr/>
          <p:nvPr/>
        </p:nvSpPr>
        <p:spPr>
          <a:xfrm>
            <a:off x="594360" y="6419088"/>
            <a:ext cx="41148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Case Study Pattern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9966960" y="6419088"/>
            <a:ext cx="15544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techops.ph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42A84A"/>
          </a:solidFill>
          <a:ln w="12700">
            <a:solidFill>
              <a:srgbClr val="42A84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10896"/>
            <a:ext cx="20116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 OPS PH</a:t>
            </a:r>
            <a:endParaRPr lang="en-US" sz="1000" dirty="0"/>
          </a:p>
        </p:txBody>
      </p:sp>
      <p:pic>
        <p:nvPicPr>
          <p:cNvPr id="4" name="Image 0" descr="/Users/eabquina/Git/brand-guide/assets/logos/v4/lockups/techops-logo-secondary-lockup-final.sv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4360" y="502920"/>
            <a:ext cx="1965960" cy="43891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9189720" y="749808"/>
            <a:ext cx="2194560" cy="310896"/>
          </a:xfrm>
          <a:prstGeom prst="roundRect">
            <a:avLst>
              <a:gd name="adj" fmla="val 23529"/>
            </a:avLst>
          </a:prstGeom>
          <a:solidFill>
            <a:srgbClr val="42A84A">
              <a:alpha val="12000"/>
            </a:srgbClr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262872" y="822960"/>
            <a:ext cx="2048256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F7D3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SAMPLE ENGAGEMENTS</a:t>
            </a:r>
            <a:endParaRPr lang="en-US" sz="800" dirty="0"/>
          </a:p>
        </p:txBody>
      </p:sp>
      <p:sp>
        <p:nvSpPr>
          <p:cNvPr id="7" name="Text 4"/>
          <p:cNvSpPr/>
          <p:nvPr/>
        </p:nvSpPr>
        <p:spPr>
          <a:xfrm>
            <a:off x="594360" y="1234440"/>
            <a:ext cx="566928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3283A"/>
                </a:solidFill>
                <a:latin typeface="Inter Tight" pitchFamily="34" charset="0"/>
                <a:ea typeface="Inter Tight" pitchFamily="34" charset="-122"/>
                <a:cs typeface="Inter Tight" pitchFamily="34" charset="-120"/>
              </a:rPr>
              <a:t>Three common ways Tech Ops PH enters and expands an engagement.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594360" y="2743200"/>
            <a:ext cx="530352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entry point may be a platform, a workflow problem, or a visibility gap. The operating model stays consistent.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731520" y="4069080"/>
            <a:ext cx="3337560" cy="1783080"/>
          </a:xfrm>
          <a:prstGeom prst="roundRect">
            <a:avLst>
              <a:gd name="adj" fmla="val 4615"/>
            </a:avLst>
          </a:prstGeom>
          <a:solidFill>
            <a:srgbClr val="EAF6EB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14400" y="4233672"/>
            <a:ext cx="28346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ERP-led operations reset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804672" y="4480560"/>
            <a:ext cx="2971800" cy="2377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77800" indent="-177800">
              <a:buSzPct val="100000"/>
              <a:buChar char="•"/>
            </a:pPr>
            <a:r>
              <a:rPr lang="en-US" sz="11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Start with workflow and ownership cleanup before module configuration.</a:t>
            </a:r>
            <a:pPr indent="0" marL="0">
              <a:buNone/>
            </a:pPr>
            <a:r>
              <a:rPr lang="en-US" sz="11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endParaRPr lang="en-US" sz="1100" dirty="0"/>
          </a:p>
          <a:p>
            <a:pPr marL="177800" indent="-177800">
              <a:buSzPct val="100000"/>
              <a:buChar char="•"/>
            </a:pPr>
            <a:r>
              <a:rPr lang="en-US" sz="11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 Odoo or the core business platform as the operational spine.</a:t>
            </a:r>
            <a:pPr indent="0" marL="0">
              <a:buNone/>
            </a:pPr>
            <a:r>
              <a:rPr lang="en-US" sz="11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endParaRPr lang="en-US" sz="1100" dirty="0"/>
          </a:p>
          <a:p>
            <a:pPr marL="177800" indent="-177800">
              <a:buSzPct val="100000"/>
              <a:buChar char="•"/>
            </a:pPr>
            <a:r>
              <a:rPr lang="en-US" sz="11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Focus on reliability, adoption, and visibility after go-live.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4526280" y="4069080"/>
            <a:ext cx="3337560" cy="1783080"/>
          </a:xfrm>
          <a:prstGeom prst="roundRect">
            <a:avLst>
              <a:gd name="adj" fmla="val 4615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709160" y="4233672"/>
            <a:ext cx="28346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Cross-system integration repair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4599432" y="4480560"/>
            <a:ext cx="2971800" cy="2377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77800" indent="-177800">
              <a:buSzPct val="100000"/>
              <a:buChar char="•"/>
            </a:pPr>
            <a:r>
              <a:rPr lang="en-US" sz="11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Map where the handoffs are failing across tools and teams.</a:t>
            </a:r>
            <a:pPr indent="0" marL="0">
              <a:buNone/>
            </a:pPr>
            <a:r>
              <a:rPr lang="en-US" sz="11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endParaRPr lang="en-US" sz="1100" dirty="0"/>
          </a:p>
          <a:p>
            <a:pPr marL="177800" indent="-177800">
              <a:buSzPct val="100000"/>
              <a:buChar char="•"/>
            </a:pPr>
            <a:r>
              <a:rPr lang="en-US" sz="11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Connect core systems, automate repetitive transfers, and reduce manual drift.</a:t>
            </a:r>
            <a:pPr indent="0" marL="0">
              <a:buNone/>
            </a:pPr>
            <a:r>
              <a:rPr lang="en-US" sz="11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endParaRPr lang="en-US" sz="1100" dirty="0"/>
          </a:p>
          <a:p>
            <a:pPr marL="177800" indent="-177800">
              <a:buSzPct val="100000"/>
              <a:buChar char="•"/>
            </a:pPr>
            <a:r>
              <a:rPr lang="en-US" sz="11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Restore control with clearer state transitions and auditability.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8321040" y="4069080"/>
            <a:ext cx="3337560" cy="1783080"/>
          </a:xfrm>
          <a:prstGeom prst="roundRect">
            <a:avLst>
              <a:gd name="adj" fmla="val 4615"/>
            </a:avLst>
          </a:prstGeom>
          <a:solidFill>
            <a:srgbClr val="FFFDF9"/>
          </a:solidFill>
          <a:ln w="12700">
            <a:solidFill>
              <a:srgbClr val="D8D1C4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8503920" y="4233672"/>
            <a:ext cx="28346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328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Portal and experience layer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8394192" y="4480560"/>
            <a:ext cx="2971800" cy="2377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77800" indent="-177800">
              <a:buSzPct val="100000"/>
              <a:buChar char="•"/>
            </a:pPr>
            <a:r>
              <a:rPr lang="en-US" sz="11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Build websites, portals, and service interfaces that connect to real operations.</a:t>
            </a:r>
            <a:pPr indent="0" marL="0">
              <a:buNone/>
            </a:pPr>
            <a:r>
              <a:rPr lang="en-US" sz="11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endParaRPr lang="en-US" sz="1100" dirty="0"/>
          </a:p>
          <a:p>
            <a:pPr marL="177800" indent="-177800">
              <a:buSzPct val="100000"/>
              <a:buChar char="•"/>
            </a:pPr>
            <a:r>
              <a:rPr lang="en-US" sz="11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Keep content, requests, approvals, and reporting tied back to the operating model.</a:t>
            </a:r>
            <a:pPr indent="0" marL="0">
              <a:buNone/>
            </a:pPr>
            <a:r>
              <a:rPr lang="en-US" sz="11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endParaRPr lang="en-US" sz="1100" dirty="0"/>
          </a:p>
          <a:p>
            <a:pPr marL="177800" indent="-177800">
              <a:buSzPct val="100000"/>
              <a:buChar char="•"/>
            </a:pPr>
            <a:r>
              <a:rPr lang="en-US" sz="11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 platform delivery without slipping into agency-only positioning.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594360" y="6419088"/>
            <a:ext cx="41148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Sample Engagements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9966960" y="6419088"/>
            <a:ext cx="15544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9606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techops.ph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Inter T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Inter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Tech Ops 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Ops PH Company Profile</dc:title>
  <dc:subject>Tech Ops PH company profile deck</dc:subject>
  <dc:creator>OpenAI Codex</dc:creator>
  <cp:lastModifiedBy>OpenAI Codex</cp:lastModifiedBy>
  <cp:revision>1</cp:revision>
  <dcterms:created xsi:type="dcterms:W3CDTF">2026-04-09T04:31:01Z</dcterms:created>
  <dcterms:modified xsi:type="dcterms:W3CDTF">2026-04-09T04:31:01Z</dcterms:modified>
</cp:coreProperties>
</file>